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IBM Plex Sans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IBM Plex Sans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D90154-8238-48B7-8D0E-63C4530A0270}">
  <a:tblStyle styleId="{A4D90154-8238-48B7-8D0E-63C4530A0270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3.xml"/><Relationship Id="rId42" Type="http://schemas.openxmlformats.org/officeDocument/2006/relationships/font" Target="fonts/IBMPlexSansSemiBold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44" Type="http://schemas.openxmlformats.org/officeDocument/2006/relationships/font" Target="fonts/IBMPlexSansSemiBold-italic.fntdata"/><Relationship Id="rId21" Type="http://schemas.openxmlformats.org/officeDocument/2006/relationships/slide" Target="slides/slide14.xml"/><Relationship Id="rId43" Type="http://schemas.openxmlformats.org/officeDocument/2006/relationships/font" Target="fonts/IBMPlexSansSemiBold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IBMPlex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IBMPlexSans-bold.fntdata"/><Relationship Id="rId12" Type="http://schemas.openxmlformats.org/officeDocument/2006/relationships/slide" Target="slides/slide5.xml"/><Relationship Id="rId34" Type="http://schemas.openxmlformats.org/officeDocument/2006/relationships/font" Target="fonts/IBMPlexSans-regular.fntdata"/><Relationship Id="rId15" Type="http://schemas.openxmlformats.org/officeDocument/2006/relationships/slide" Target="slides/slide8.xml"/><Relationship Id="rId37" Type="http://schemas.openxmlformats.org/officeDocument/2006/relationships/font" Target="fonts/IBMPlexSans-boldItalic.fntdata"/><Relationship Id="rId14" Type="http://schemas.openxmlformats.org/officeDocument/2006/relationships/slide" Target="slides/slide7.xml"/><Relationship Id="rId36" Type="http://schemas.openxmlformats.org/officeDocument/2006/relationships/font" Target="fonts/IBMPlexSans-italic.fntdata"/><Relationship Id="rId17" Type="http://schemas.openxmlformats.org/officeDocument/2006/relationships/slide" Target="slides/slide10.xml"/><Relationship Id="rId39" Type="http://schemas.openxmlformats.org/officeDocument/2006/relationships/font" Target="fonts/Roboto-bold.fntdata"/><Relationship Id="rId16" Type="http://schemas.openxmlformats.org/officeDocument/2006/relationships/slide" Target="slides/slide9.xml"/><Relationship Id="rId38" Type="http://schemas.openxmlformats.org/officeDocument/2006/relationships/font" Target="fonts/Robo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42c3ba55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6842c3ba55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79be810d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79be810d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79bbc2b598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79bbc2b598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79be810d9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79be810d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79bbc2b598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79bbc2b598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79be810d9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79be810d9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6b25b529c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6b25b529c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79bbc2b598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79bbc2b598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79bbc2b598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79bbc2b598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79bbc2b598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79bbc2b598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79bbc2b598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79bbc2b598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6842c3ba55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6842c3ba55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79bbc2b598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79bbc2b598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79bbc2b598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79bbc2b598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79bbc2b598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79bbc2b598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6b25b52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6b25b52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6842c3ba55_2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16842c3ba55_2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6842c3ba55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6842c3ba55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6842c3ba55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6842c3ba55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9bbc2b59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79bbc2b59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79be810d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79be810d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70fa450a0d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70fa450a0d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79be810d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79be810d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79bbc2b598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79bbc2b598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79be810d9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79be810d9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79bbc2b59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79bbc2b59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2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137" name="Google Shape;1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 1">
  <p:cSld name="1_Title slide 5_2_1_5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 1">
  <p:cSld name="1_Title slide 5_2_1_16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0941" cy="20765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5908700" y="0"/>
            <a:ext cx="3235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2">
  <p:cSld name="1_Title slide 5_2_1_4_1_1_1_1_1_1_2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6" name="Google Shape;166;p2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0" name="Google Shape;17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571" cy="29157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_3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p30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9" name="Google Shape;179;p30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1" name="Google Shape;181;p30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3" name="Google Shape;183;p30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30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187" name="Google Shape;18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5">
  <p:cSld name="1_Title slide 5_2_1_18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3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7" name="Google Shape;197;p3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3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 1">
  <p:cSld name="1_Title slide 5_2_1_2_1_1_1_1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5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6" name="Google Shape;22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2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3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3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p45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46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2" name="Google Shape;30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p47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47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p47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48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3" name="Google Shape;333;p48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4" name="Google Shape;33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0" name="Google Shape;35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3" name="Google Shape;35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1" name="Google Shape;361;p5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2" name="Google Shape;3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6" name="Google Shape;366;p5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7" name="Google Shape;36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1" name="Google Shape;371;p5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2" name="Google Shape;37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5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7" name="Google Shape;377;p5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8" name="Google Shape;3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59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3" name="Google Shape;38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0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8" name="Google Shape;388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2" name="Google Shape;392;p6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3" name="Google Shape;39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8" name="Google Shape;398;p6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9" name="Google Shape;39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3" name="Google Shape;403;p6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4" name="Google Shape;4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6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9" name="Google Shape;40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6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5" name="Google Shape;41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6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0" name="Google Shape;42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24" name="Google Shape;424;p67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67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26" name="Google Shape;42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0" name="Google Shape;430;p6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1" name="Google Shape;43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5" name="Google Shape;43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0" name="Google Shape;440;p7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_1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43" name="Google Shape;443;p7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7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7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6" name="Google Shape;44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2" name="Google Shape;452;p7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3"/>
          <p:cNvSpPr txBox="1"/>
          <p:nvPr/>
        </p:nvSpPr>
        <p:spPr>
          <a:xfrm>
            <a:off x="540000" y="339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5</a:t>
            </a:r>
            <a:endParaRPr sz="12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9" name="Google Shape;459;p73"/>
          <p:cNvSpPr txBox="1"/>
          <p:nvPr/>
        </p:nvSpPr>
        <p:spPr>
          <a:xfrm>
            <a:off x="540000" y="2891200"/>
            <a:ext cx="385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“Введение в BI”</a:t>
            </a:r>
            <a:b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Алгоритмы математических и статистических функций для расчета</a:t>
            </a: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2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Чем меры отличаются от столбцов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5" name="Google Shape;525;p8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graphicFrame>
        <p:nvGraphicFramePr>
          <p:cNvPr id="526" name="Google Shape;526;p82"/>
          <p:cNvGraphicFramePr/>
          <p:nvPr/>
        </p:nvGraphicFramePr>
        <p:xfrm>
          <a:off x="1384600" y="18002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{A4D90154-8238-48B7-8D0E-63C4530A0270}</a:tableStyleId>
              </a:tblPr>
              <a:tblGrid>
                <a:gridCol w="3073225"/>
                <a:gridCol w="3012925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Столбцы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Меры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Хранятся в физической и оперативной памяти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Рассчитываются в моменте использования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Рассчитываются один раз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Рассчитываются в зависимости от контекста или фильтра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Для всех типов данных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Для количественных метрик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Можно использовать для фильтров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Почти никогда нельзя использовать для фильтров</a:t>
                      </a:r>
                      <a:endParaRPr/>
                    </a:p>
                  </a:txBody>
                  <a:tcPr marT="27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Какая функция DAX считает количество непустых значений в столбце?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2" name="Google Shape;532;p83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3" name="Google Shape;533;p8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34" name="Google Shape;53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4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Какая функция DAX считает количество непустых значений в столбце?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0" name="Google Shape;540;p84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counta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1" name="Google Shape;541;p8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42" name="Google Shape;5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Назовите любые 3 оператора в DAX.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8" name="Google Shape;548;p85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9" name="Google Shape;549;p8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50" name="Google Shape;5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6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Назовите любые 3 оператора в DAX.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6" name="Google Shape;556;p8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57" name="Google Shape;55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6"/>
          <p:cNvSpPr txBox="1"/>
          <p:nvPr/>
        </p:nvSpPr>
        <p:spPr>
          <a:xfrm>
            <a:off x="540000" y="1762650"/>
            <a:ext cx="30000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●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арифметические: +, — , *, /, ^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●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сравнения: &gt;, &lt;, &gt;=, &lt;=, &lt;&gt;, ==, =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объединения текста: </a:t>
            </a:r>
            <a:r>
              <a:rPr lang="ru" sz="1050">
                <a:solidFill>
                  <a:srgbClr val="171717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&amp;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●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логические: &amp;&amp;, ||, IN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564" name="Google Shape;564;p8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0" name="Google Shape;570;p88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наших данных по визуализации сделать отдельную таблицу с уникальными Client ID.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p88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5</a:t>
            </a:r>
            <a:r>
              <a:rPr lang="ru" sz="1300">
                <a:solidFill>
                  <a:schemeClr val="lt1"/>
                </a:solidFill>
              </a:rPr>
              <a:t> 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7" name="Google Shape;577;p89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наших данных по визуализации связать справочник и маркетинговые данные.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8" name="Google Shape;578;p89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10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4" name="Google Shape;584;p90"/>
          <p:cNvSpPr txBox="1"/>
          <p:nvPr>
            <p:ph idx="1" type="subTitle"/>
          </p:nvPr>
        </p:nvSpPr>
        <p:spPr>
          <a:xfrm>
            <a:off x="540000" y="1168500"/>
            <a:ext cx="8064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наших данных по визуализации связать Маркетинговые данные и данные из CRM так, чтобы данные из обеих таблиц фильтровали друг друга.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Проверить функциональность в визуализации.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5" name="Google Shape;585;p90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20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1" name="Google Shape;591;p91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по формуле DAX сумму Pageviews.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2" name="Google Shape;592;p91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5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465" name="Google Shape;465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№5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8" name="Google Shape;598;p92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по формуле DAX среднее значение Goal Value.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9" name="Google Shape;599;p92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5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№6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5" name="Google Shape;605;p93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по формуле DAX сумму конверсий по топ-2 браузерам по сессиям.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6" name="Google Shape;606;p93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10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№7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2" name="Google Shape;612;p94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сумму конверсий по сессиям с присвоенным параметром города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3" name="Google Shape;613;p94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10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минут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9" name="Google Shape;619;p95"/>
          <p:cNvSpPr txBox="1"/>
          <p:nvPr>
            <p:ph idx="1" type="subTitle"/>
          </p:nvPr>
        </p:nvSpPr>
        <p:spPr>
          <a:xfrm>
            <a:off x="540000" y="1168500"/>
            <a:ext cx="8064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0" name="Google Shape;620;p95"/>
          <p:cNvSpPr txBox="1"/>
          <p:nvPr/>
        </p:nvSpPr>
        <p:spPr>
          <a:xfrm>
            <a:off x="548750" y="1208575"/>
            <a:ext cx="45042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Досчитайте в справочнике недостающие данные: цену автомобиля в рублях, маржу в рублях, среднюю стоимость авто.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Посчитайте и добавьте в визуализацию количество уникальных пользователей и сделайте формат текста в визуализации с пробелом для тысяч.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одной цифрой сколько было приходов к дилеру по топ трем городам и выведете показатель в визуализацию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1" name="Google Shape;621;p9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</a:t>
            </a:r>
            <a:endParaRPr/>
          </a:p>
        </p:txBody>
      </p:sp>
      <p:pic>
        <p:nvPicPr>
          <p:cNvPr descr="preencoded.png" id="622" name="Google Shape;62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038" y="3504913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7"/>
          <p:cNvSpPr txBox="1"/>
          <p:nvPr>
            <p:ph type="title"/>
          </p:nvPr>
        </p:nvSpPr>
        <p:spPr>
          <a:xfrm>
            <a:off x="540000" y="21157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632" name="Google Shape;632;p97"/>
          <p:cNvSpPr txBox="1"/>
          <p:nvPr>
            <p:ph idx="2" type="title"/>
          </p:nvPr>
        </p:nvSpPr>
        <p:spPr>
          <a:xfrm>
            <a:off x="540000" y="27229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пятому семинару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8"/>
          <p:cNvSpPr txBox="1"/>
          <p:nvPr>
            <p:ph type="title"/>
          </p:nvPr>
        </p:nvSpPr>
        <p:spPr>
          <a:xfrm>
            <a:off x="540000" y="21157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638" name="Google Shape;638;p98"/>
          <p:cNvSpPr txBox="1"/>
          <p:nvPr>
            <p:ph idx="2" type="title"/>
          </p:nvPr>
        </p:nvSpPr>
        <p:spPr>
          <a:xfrm>
            <a:off x="540000" y="27229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шестой лекции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5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функции из Excel нет в DAX</a:t>
            </a: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1" name="Google Shape;471;p75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Vlookup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Concatenate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Distinct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функции из Excel нет в DAX?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8" name="Google Shape;478;p76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Vlookup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Concatenate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Distinct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9" name="Google Shape;479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характеристики у связей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5" name="Google Shape;485;p77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p7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487" name="Google Shape;4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8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характеристики у связей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3" name="Google Shape;493;p78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Кратность и кроссфильтрация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4" name="Google Shape;494;p7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495" name="Google Shape;4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9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Расскажите своими словами что такое меры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1" name="Google Shape;501;p79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7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03" name="Google Shape;5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0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Расскажите своими словами что такое меры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9" name="Google Shape;509;p80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Виртуальная расчетная единица, которая зависит от контекста.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0" name="Google Shape;510;p8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11" name="Google Shape;5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1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Чем меры отличаются от столбцов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7" name="Google Shape;517;p81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8" name="Google Shape;518;p8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19" name="Google Shape;5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